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5" r:id="rId6"/>
    <p:sldId id="299" r:id="rId7"/>
    <p:sldId id="306" r:id="rId8"/>
    <p:sldId id="307" r:id="rId9"/>
    <p:sldId id="308" r:id="rId10"/>
    <p:sldId id="316" r:id="rId11"/>
    <p:sldId id="311" r:id="rId12"/>
    <p:sldId id="318" r:id="rId13"/>
    <p:sldId id="317" r:id="rId14"/>
    <p:sldId id="315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8" autoAdjust="0"/>
  </p:normalViewPr>
  <p:slideViewPr>
    <p:cSldViewPr snapToGrid="0">
      <p:cViewPr>
        <p:scale>
          <a:sx n="81" d="100"/>
          <a:sy n="81" d="100"/>
        </p:scale>
        <p:origin x="72" y="-16"/>
      </p:cViewPr>
      <p:guideLst/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17E0B-EACE-122C-C9BE-698C3B30B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3B6ED2-2555-F637-973E-89FFD3D79F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C618A4-1E34-BE0D-CCBD-18DC7F6C75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6BF70-4C7C-538A-C5DC-8C0C065E7B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02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B25B9D-5442-74F4-8648-5225790010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E078C5-4E08-A4EC-77F3-9E6CE87E48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3C0F57-C110-8C21-F17C-39AAC2C331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FCE90-271A-08DD-0F6F-E1F1FFB804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96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6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CC4FE-65F5-8FC8-71E9-9B5DECFA8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67E29F-D2CB-9F55-9F3D-A57E8CBA90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CD9099-1B9C-95EF-DC68-B391B42348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A6602-B253-17A0-9877-E03C71ACDE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92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96440-D314-7FC6-8232-DDD3DE426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ABB719-D60C-2E6A-797E-B1B204C9D2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5E61BF-ECEF-F1F7-C457-1194713D77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9799A-5672-37BD-A557-599EDE323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4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7D4F80-ADC6-1822-0EFF-5F9B4A603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4F7C8B-D6FC-2848-3A56-52D7A94A9A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862CCF-54D6-6FC3-440D-24E6145650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8905D-90DC-FA3F-CB47-AD60A629E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6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A4B6B3-4623-9216-5910-9F24E47D6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04215E-618D-9560-ED25-4043B7BF57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64FAB7-1444-FB5D-5BF8-49CF17A4A3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421DC-FDF9-7984-58B9-C26FA11F0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14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1DACA9-C0F0-E77F-F9E4-2ED416987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485EFE-1A8F-D9CA-4531-1D31A3D0E7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795198-6129-0052-9261-4AF737D605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FBDA3-BDA2-0C0F-DC11-F8F1485F8C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26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8338A-0AAC-E3E6-FB69-CCB3970FD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DA6F09-C081-E833-B3E1-C51B42A3A2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412858-946F-0B69-4EA0-6FB9E5B9A3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776E1-F690-7ACF-BD91-E563A90004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99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11D07-CF5F-9F0A-63AA-33E36301B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75B071-8824-0334-C578-10A282AD91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CE0C23-2F3A-CCE6-7FCD-19F7CA0829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9B755-C036-2C59-2CA1-E2462E4ECC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5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</a:extLst>
          </p:cNvPr>
          <p:cNvSpPr/>
          <p:nvPr userDrawn="1"/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8168" y="1057522"/>
            <a:ext cx="5003540" cy="217343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0BC9D78-FF13-4CEB-8ECB-E64E85C5D0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46643" y="3751119"/>
            <a:ext cx="4985065" cy="1606163"/>
          </a:xfrm>
        </p:spPr>
        <p:txBody>
          <a:bodyPr anchor="t">
            <a:noAutofit/>
          </a:bodyPr>
          <a:lstStyle>
            <a:lvl1pPr>
              <a:defRPr sz="2400" b="0"/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Click to add subtitle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</a:extLst>
          </p:cNvPr>
          <p:cNvSpPr/>
          <p:nvPr userDrawn="1"/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15A37EDE-F10B-4C4B-9572-8778C2D6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5103" y="6309360"/>
            <a:ext cx="4797504" cy="457200"/>
          </a:xfrm>
        </p:spPr>
        <p:txBody>
          <a:bodyPr/>
          <a:lstStyle/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Date Placeholder 35">
            <a:extLst>
              <a:ext uri="{FF2B5EF4-FFF2-40B4-BE49-F238E27FC236}">
                <a16:creationId xmlns:a16="http://schemas.microsoft.com/office/drawing/2014/main" id="{D6890A67-3C66-4F8A-B1A6-05469F40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E82334DA-681A-46EF-9A56-7F4C6ABE7E6A}" type="datetime1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4/8/2024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62" name="Slide Number Placeholder 36">
            <a:extLst>
              <a:ext uri="{FF2B5EF4-FFF2-40B4-BE49-F238E27FC236}">
                <a16:creationId xmlns:a16="http://schemas.microsoft.com/office/drawing/2014/main" id="{46849723-0CBF-47CA-9477-4D42CAC7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/>
              <a:t>‹#›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65" name="Picture Placeholder 64">
            <a:extLst>
              <a:ext uri="{FF2B5EF4-FFF2-40B4-BE49-F238E27FC236}">
                <a16:creationId xmlns:a16="http://schemas.microsoft.com/office/drawing/2014/main" id="{D60E3C33-714C-4528-93A6-4470C3E89A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59936" y="-2"/>
            <a:ext cx="5332064" cy="6858002"/>
          </a:xfrm>
          <a:custGeom>
            <a:avLst/>
            <a:gdLst>
              <a:gd name="connsiteX0" fmla="*/ 0 w 5332064"/>
              <a:gd name="connsiteY0" fmla="*/ 0 h 6858002"/>
              <a:gd name="connsiteX1" fmla="*/ 5332064 w 5332064"/>
              <a:gd name="connsiteY1" fmla="*/ 0 h 6858002"/>
              <a:gd name="connsiteX2" fmla="*/ 5332064 w 5332064"/>
              <a:gd name="connsiteY2" fmla="*/ 6858002 h 6858002"/>
              <a:gd name="connsiteX3" fmla="*/ 0 w 5332064"/>
              <a:gd name="connsiteY3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064" h="6858002">
                <a:moveTo>
                  <a:pt x="0" y="0"/>
                </a:moveTo>
                <a:lnTo>
                  <a:pt x="5332064" y="0"/>
                </a:lnTo>
                <a:lnTo>
                  <a:pt x="5332064" y="6858002"/>
                </a:lnTo>
                <a:lnTo>
                  <a:pt x="0" y="6858002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425825264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2A19A957-1FB5-43F8-B325-BBD9FEF23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A5410A-92A6-4C0B-9D89-186B7DDB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903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8F3F22-19C9-4C61-8202-3220217D2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180644"/>
            <a:ext cx="10900146" cy="93577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A26073-23A2-4B91-A128-79AA1BE93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D5DFA-0CEA-43F0-98EE-6C9F741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F94B471-6707-4251-8230-A51AED0767C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4" y="1834005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D986D97-E6F1-49E8-977A-C802B4E41B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4" y="2422380"/>
            <a:ext cx="4727735" cy="3029446"/>
          </a:xfrm>
        </p:spPr>
        <p:txBody>
          <a:bodyPr anchor="t">
            <a:no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62163C0-B07F-43E4-B17C-2E6A96553B9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5999" y="1834004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098FA6D-3C80-4FE1-B248-1CA2B6862F6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5999" y="2422380"/>
            <a:ext cx="4727735" cy="3029446"/>
          </a:xfrm>
        </p:spPr>
        <p:txBody>
          <a:bodyPr anchor="t">
            <a:no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52712D-F957-4B22-8B50-BE10410FF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29">
            <a:extLst>
              <a:ext uri="{FF2B5EF4-FFF2-40B4-BE49-F238E27FC236}">
                <a16:creationId xmlns:a16="http://schemas.microsoft.com/office/drawing/2014/main" id="{26FD74F8-42BB-4CB4-ABF1-5F149743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28">
            <a:extLst>
              <a:ext uri="{FF2B5EF4-FFF2-40B4-BE49-F238E27FC236}">
                <a16:creationId xmlns:a16="http://schemas.microsoft.com/office/drawing/2014/main" id="{5B031752-6400-4BFB-979F-E2EE795E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E41B7-A2DB-4285-A7A5-A1084718EB55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12" name="Slide Number Placeholder 30">
            <a:extLst>
              <a:ext uri="{FF2B5EF4-FFF2-40B4-BE49-F238E27FC236}">
                <a16:creationId xmlns:a16="http://schemas.microsoft.com/office/drawing/2014/main" id="{6A5CAEAF-7DEC-4B20-8B1E-301A9D0E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B696A3-EA34-4924-9037-E330B1CB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0364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725A2F16-8CE0-4F2E-933C-EFDFB1E19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C70705-E2EE-4992-AE78-FDBE1285C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903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C428A7-7771-4474-8BB4-8A6F0FEF87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180644"/>
            <a:ext cx="10900146" cy="93577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730F6-0DF6-48BC-86CC-00BE18350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D31104-1E19-4E17-A3FE-2B2C55134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CEB59E-1776-4FF1-BF4D-A33B618FD59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5" y="183400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B55E76-BA79-44AC-B206-DA13D60FDA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5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0518C4D-71E5-4211-A191-A8ED7185DED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36486" y="1828356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7EF9B63-4443-4EE5-A88B-2F1FA4CC4043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36486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54FF8D9-50D3-4515-B896-B127F664C1E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024037" y="183400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95B62E8-2D9A-443A-8560-D347C470389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024037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A7A17E-1562-4B10-9BC8-AB6B45E6B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37258C-9B58-4DC0-BC98-826A38D4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ooter Placeholder 29">
            <a:extLst>
              <a:ext uri="{FF2B5EF4-FFF2-40B4-BE49-F238E27FC236}">
                <a16:creationId xmlns:a16="http://schemas.microsoft.com/office/drawing/2014/main" id="{2F8E2987-7F65-44D5-B3AD-776ECF8D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Date Placeholder 28">
            <a:extLst>
              <a:ext uri="{FF2B5EF4-FFF2-40B4-BE49-F238E27FC236}">
                <a16:creationId xmlns:a16="http://schemas.microsoft.com/office/drawing/2014/main" id="{08BD4E48-A35B-4475-BC85-E58DA292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E41B7-A2DB-4285-A7A5-A1084718EB55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11" name="Slide Number Placeholder 30">
            <a:extLst>
              <a:ext uri="{FF2B5EF4-FFF2-40B4-BE49-F238E27FC236}">
                <a16:creationId xmlns:a16="http://schemas.microsoft.com/office/drawing/2014/main" id="{FBDAEBAB-F3AA-4DB3-96B7-6387085C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55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53C66564-535A-4715-9B27-B8AB14F77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821E99-F411-4BAB-8211-C344272A2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29B7F2A-CF10-474B-91F1-7C50A7DAF8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76668" y="537381"/>
            <a:ext cx="6172412" cy="10319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0D6D9-A64A-415F-BA44-494062CA6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77B49C-9749-4042-A729-C27F58365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249324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B79F49-5021-4A8F-A90A-5E08F7FB5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46655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Picture Placeholder 19">
            <a:extLst>
              <a:ext uri="{FF2B5EF4-FFF2-40B4-BE49-F238E27FC236}">
                <a16:creationId xmlns:a16="http://schemas.microsoft.com/office/drawing/2014/main" id="{B6E270BA-010E-406C-8FBF-0ED0DA28D0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3"/>
            <a:ext cx="4613544" cy="2249321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6E15371C-3F24-44D7-97EB-74C12D53CB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2311339"/>
            <a:ext cx="4613544" cy="224152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E39E0BDE-5895-4B94-90AC-7045292B0B3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4613572"/>
            <a:ext cx="4613544" cy="224152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8823570-AC4F-4679-98CA-DC7F7B2CC1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6671" y="1735745"/>
            <a:ext cx="6172412" cy="3767496"/>
          </a:xfrm>
        </p:spPr>
        <p:txBody>
          <a:bodyPr anchor="t">
            <a:normAutofit/>
          </a:bodyPr>
          <a:lstStyle>
            <a:lvl1pPr>
              <a:buFont typeface="Arial" panose="020B0604020202020204" pitchFamily="34" charset="0"/>
              <a:buNone/>
              <a:defRPr sz="1600" b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B6B62FA-FEDE-42B0-8B7B-24AE138E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27151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E8578BE-8DB2-4FE6-B45A-2B3415CE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6668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fld id="{32546992-DEFF-4765-9FB8-C2ACF446503A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6AF7C96F-C1E5-45F5-B070-2D025E7B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5778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1138041"/>
            <a:ext cx="4862811" cy="201948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5" name="Picture Placeholder 21">
            <a:extLst>
              <a:ext uri="{FF2B5EF4-FFF2-40B4-BE49-F238E27FC236}">
                <a16:creationId xmlns:a16="http://schemas.microsoft.com/office/drawing/2014/main" id="{8B745891-A8DA-4640-BB3F-1693FC5AC4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58023" y="4941"/>
            <a:ext cx="5333977" cy="339205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Picture Placeholder 21">
            <a:extLst>
              <a:ext uri="{FF2B5EF4-FFF2-40B4-BE49-F238E27FC236}">
                <a16:creationId xmlns:a16="http://schemas.microsoft.com/office/drawing/2014/main" id="{BC2DF568-4EA5-4F79-980F-47FC90AEA1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67712" y="3461002"/>
            <a:ext cx="5728215" cy="3396997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4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fld id="{F6852FE2-76E6-44F3-971E-3B1E6B948E41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6705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9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475399"/>
            <a:ext cx="6623040" cy="791861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0D7EF23-28EE-4115-879A-D95BBAC662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87179" y="2502047"/>
            <a:ext cx="6623039" cy="3030599"/>
          </a:xfrm>
        </p:spPr>
        <p:txBody>
          <a:bodyPr anchor="t">
            <a:normAutofit/>
          </a:bodyPr>
          <a:lstStyle>
            <a:lvl1pPr>
              <a:defRPr sz="20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4B41004-DE9E-4B19-B7DE-91782B37C8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94348" y="1085431"/>
            <a:ext cx="3997652" cy="5037857"/>
          </a:xfrm>
          <a:custGeom>
            <a:avLst/>
            <a:gdLst>
              <a:gd name="connsiteX0" fmla="*/ 0 w 3997652"/>
              <a:gd name="connsiteY0" fmla="*/ 0 h 5037857"/>
              <a:gd name="connsiteX1" fmla="*/ 3997652 w 3997652"/>
              <a:gd name="connsiteY1" fmla="*/ 0 h 5037857"/>
              <a:gd name="connsiteX2" fmla="*/ 3997652 w 3997652"/>
              <a:gd name="connsiteY2" fmla="*/ 5037857 h 5037857"/>
              <a:gd name="connsiteX3" fmla="*/ 0 w 3997652"/>
              <a:gd name="connsiteY3" fmla="*/ 5037857 h 50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7652" h="5037857">
                <a:moveTo>
                  <a:pt x="0" y="0"/>
                </a:moveTo>
                <a:lnTo>
                  <a:pt x="3997652" y="0"/>
                </a:lnTo>
                <a:lnTo>
                  <a:pt x="3997652" y="5037857"/>
                </a:lnTo>
                <a:lnTo>
                  <a:pt x="0" y="5037857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fld id="{C7049658-B31A-4F62-9996-2FC707C5F2CD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4837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C341663-7159-49AD-AAF3-4B3C490D8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DEFA91-CCB3-4B9E-9CFC-AA9D92073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D2425-8E71-4C9D-8737-018CE445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F2EB12-394C-40E4-9186-CBD6635B5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3F9468C-8821-4670-9C7C-78E7D75861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5915" y="673308"/>
            <a:ext cx="6457717" cy="158089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6198A97B-719D-4F79-A04B-46EE272A1D9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3461004"/>
            <a:ext cx="4613547" cy="3396996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79E62157-5D84-47E4-9718-5408E1C7E7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613548" cy="3396994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51E6FEF-934C-427E-A65F-F501B04FC7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5918" y="2353586"/>
            <a:ext cx="6457717" cy="3767496"/>
          </a:xfrm>
        </p:spPr>
        <p:txBody>
          <a:bodyPr anchor="t">
            <a:normAutofit/>
          </a:bodyPr>
          <a:lstStyle>
            <a:lvl1pPr>
              <a:defRPr sz="1600" b="0" baseline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A12CF76-B207-465C-A494-3C57818A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>
            <a:lvl1pPr>
              <a:defRPr>
                <a:effectLst>
                  <a:outerShdw blurRad="50800" dist="38100" dir="240000" algn="ctr" rotWithShape="0">
                    <a:schemeClr val="tx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F682261-0FB4-4600-86B5-DDF27881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05303" y="6309360"/>
            <a:ext cx="3411973" cy="457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fld id="{07B0C15C-146D-42C9-B24A-389A27E5FC3F}" type="datetime1">
              <a:rPr lang="en-US" smtClean="0">
                <a:solidFill>
                  <a:schemeClr val="tx2"/>
                </a:solidFill>
              </a:rPr>
              <a:pPr/>
              <a:t>4/8/2024</a:t>
            </a:fld>
            <a:endParaRPr lang="en-US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32EB37A-06D5-4BC7-BC11-75B1719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2293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7E77A60-3019-43AE-AA38-E130C04CFD8D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BF0FB-88D2-4271-BFAF-D129CF8C2F68}"/>
              </a:ext>
            </a:extLst>
          </p:cNvPr>
          <p:cNvSpPr/>
          <p:nvPr userDrawn="1"/>
        </p:nvSpPr>
        <p:spPr>
          <a:xfrm>
            <a:off x="7547855" y="-4078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2B807B-6DFA-471C-B675-016416207F0E}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55D4C0-9882-489D-AD77-A9F38B3784A6}"/>
              </a:ext>
            </a:extLst>
          </p:cNvPr>
          <p:cNvSpPr/>
          <p:nvPr userDrawn="1"/>
        </p:nvSpPr>
        <p:spPr>
          <a:xfrm>
            <a:off x="7585468" y="1095508"/>
            <a:ext cx="46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3F61843-5C9C-49E0-8A90-64085BC79F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73503" y="1709530"/>
            <a:ext cx="3754671" cy="2528515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z="3600" b="1" cap="none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5C8BDC7-F09C-40A3-B14E-9A49781EE6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>
            <a:lvl1pPr>
              <a:defRPr sz="1600" b="0"/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Click to add subtitle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7A5DB4-1ED7-4630-89AF-F1802E44EF89}"/>
              </a:ext>
            </a:extLst>
          </p:cNvPr>
          <p:cNvSpPr/>
          <p:nvPr userDrawn="1"/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D4012-4107-490F-A369-EA7063242A98}"/>
              </a:ext>
            </a:extLst>
          </p:cNvPr>
          <p:cNvSpPr/>
          <p:nvPr userDrawn="1"/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5C79E2-9EA5-4713-B4AF-0E4572CFFA2F}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4C09E2-06F0-4230-8DAD-A0DBF01F8603}"/>
              </a:ext>
            </a:extLst>
          </p:cNvPr>
          <p:cNvSpPr/>
          <p:nvPr userDrawn="1"/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AB2070F4-085F-4F8D-A1E8-A58E5F8F06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1095509"/>
            <a:ext cx="7519932" cy="5016892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6404905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DEBA854-A26D-41C5-9D40-DF6B49ACB136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95BFA7-EB65-4E20-A693-324FEF74D3AE}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9E9218-0397-4231-81F4-03972AB6A3DD}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1905177-1789-44BB-950A-7018653E64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1044054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4B8C-C655-4441-A7FF-616EF634E6E1}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9301A4-3CA9-4D0E-944E-1BE5921FA0B3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A9C29C55-D1EC-4DD4-BA5B-11E4AB15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732061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31C8C6B-3212-41F0-A8A1-4A6A700A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DDA8E063-DAA4-4787-8AA1-15BBB2D38CED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7357410-255F-470C-AD92-44B15997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512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1044054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732061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9ADD171-0134-4347-A2D8-0B9D7634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DDA8E063-DAA4-4787-8AA1-15BBB2D38CED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6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A8A107B-E23F-4793-95B4-335240DB9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51118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7568F3C-8CA8-489A-9870-E2C458355C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461512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4615126 w 12192000"/>
              <a:gd name="connsiteY3" fmla="*/ 6858000 h 6858000"/>
              <a:gd name="connsiteX4" fmla="*/ 0 w 12192000"/>
              <a:gd name="connsiteY4" fmla="*/ 0 h 6858000"/>
              <a:gd name="connsiteX5" fmla="*/ 4551118 w 12192000"/>
              <a:gd name="connsiteY5" fmla="*/ 0 h 6858000"/>
              <a:gd name="connsiteX6" fmla="*/ 4551118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615126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615126" y="6858000"/>
                </a:lnTo>
                <a:close/>
                <a:moveTo>
                  <a:pt x="0" y="0"/>
                </a:moveTo>
                <a:lnTo>
                  <a:pt x="4551118" y="0"/>
                </a:lnTo>
                <a:lnTo>
                  <a:pt x="455111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C14E8-F37D-4BEA-9D62-5E707EDF0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25" y="1095508"/>
            <a:ext cx="4606535" cy="3936931"/>
          </a:xfrm>
          <a:solidFill>
            <a:schemeClr val="tx2"/>
          </a:solidFill>
        </p:spPr>
        <p:txBody>
          <a:bodyPr rIns="365760" anchor="b"/>
          <a:lstStyle>
            <a:lvl1pPr marL="365760">
              <a:lnSpc>
                <a:spcPct val="100000"/>
              </a:lnSpc>
              <a:spcBef>
                <a:spcPts val="1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84D33-9C88-49E6-8F90-05148C5496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726" y="5032439"/>
            <a:ext cx="4606535" cy="1079962"/>
          </a:xfrm>
          <a:solidFill>
            <a:schemeClr val="tx2"/>
          </a:solidFill>
        </p:spPr>
        <p:txBody>
          <a:bodyPr anchor="ctr"/>
          <a:lstStyle>
            <a:lvl1pPr marL="365760">
              <a:spcBef>
                <a:spcPts val="1000"/>
              </a:spcBef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CD820E0-0083-439B-A9DE-C3DEA1DE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8A8D931-E01B-43C0-806F-2413BF59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C150E1EA-44FA-4D89-855F-C0B34F87238D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27" name="Slide Number Placeholder 6">
            <a:extLst>
              <a:ext uri="{FF2B5EF4-FFF2-40B4-BE49-F238E27FC236}">
                <a16:creationId xmlns:a16="http://schemas.microsoft.com/office/drawing/2014/main" id="{0F3F4E6D-F4D2-430F-A2C3-3C037D77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1588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F91A3C-7ABB-4E5E-B04F-29DB072AE13C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B9AABE-3FBC-4E64-8672-D073D4A3F412}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FF13AE-FEBF-40A1-A799-6EB275CBBCB5}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EACBDB11-07EC-4982-BBFA-8EECF50C7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2251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B21770-EBB9-4C73-BE13-26901F3CC9FB}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172AFA4-5141-4F0F-B9F6-0BE3ADBED218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41DE758B-03CF-48F8-BCBE-AD97B704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1640606E-041A-4385-96D7-3C6E775E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CC5D4559-6AE3-461A-A02E-915BACCC2124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35844B60-1EF6-4A90-9030-B5043BCD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Picture Placeholder 11">
            <a:extLst>
              <a:ext uri="{FF2B5EF4-FFF2-40B4-BE49-F238E27FC236}">
                <a16:creationId xmlns:a16="http://schemas.microsoft.com/office/drawing/2014/main" id="{F0EE079C-10D4-4C0C-8F48-80E7161005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9143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1">
            <a:extLst>
              <a:ext uri="{FF2B5EF4-FFF2-40B4-BE49-F238E27FC236}">
                <a16:creationId xmlns:a16="http://schemas.microsoft.com/office/drawing/2014/main" id="{EF9D7489-BAB3-49B7-B83B-9F6131DC9D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3446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BC0EEF5C-B219-4286-B517-426EDF4EAF5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7749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1">
            <a:extLst>
              <a:ext uri="{FF2B5EF4-FFF2-40B4-BE49-F238E27FC236}">
                <a16:creationId xmlns:a16="http://schemas.microsoft.com/office/drawing/2014/main" id="{66462103-08B6-4C6F-88CC-03FF546261B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52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278BA700-11E2-4D8A-A0C6-7CE3C00EC7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9143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F5914669-6EB5-485E-AB8B-3A2E4F1718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9143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0" kern="1200" spc="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8" name="Text Placeholder 20">
            <a:extLst>
              <a:ext uri="{FF2B5EF4-FFF2-40B4-BE49-F238E27FC236}">
                <a16:creationId xmlns:a16="http://schemas.microsoft.com/office/drawing/2014/main" id="{59BCC58C-2434-490A-8749-D8311B9025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3446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8FD90DAF-BAFA-4B9E-A682-AD69AEC3AB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3446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id="{5E3B0A9D-DD75-43E3-A689-283E65DF3F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7749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2">
            <a:extLst>
              <a:ext uri="{FF2B5EF4-FFF2-40B4-BE49-F238E27FC236}">
                <a16:creationId xmlns:a16="http://schemas.microsoft.com/office/drawing/2014/main" id="{EA0EDFB3-D33B-471A-B50B-93FB685241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749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Text Placeholder 20">
            <a:extLst>
              <a:ext uri="{FF2B5EF4-FFF2-40B4-BE49-F238E27FC236}">
                <a16:creationId xmlns:a16="http://schemas.microsoft.com/office/drawing/2014/main" id="{39A96C54-26D5-4B10-A345-F6C034F2E70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2052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22">
            <a:extLst>
              <a:ext uri="{FF2B5EF4-FFF2-40B4-BE49-F238E27FC236}">
                <a16:creationId xmlns:a16="http://schemas.microsoft.com/office/drawing/2014/main" id="{4316B0AE-245F-4164-BF74-B514BA424C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2052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7259975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30FB3D5A-25E2-453F-A78E-0A20BDCE80A2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96342-0E80-4F8E-9563-9F5EDFC0DDF2}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9B2F5D-C3BA-453E-8F4D-97074F48C7AE}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2251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4FDF0-F4BE-433D-86EE-9E1832D4388B}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FCD07-1301-45ED-B326-449ECFADE70D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7804587-2E59-4D83-B86E-83ADAE4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CC5D4559-6AE3-461A-A02E-915BACCC2124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9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6671" y="6309360"/>
            <a:ext cx="454961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AE613A3-7427-4A9A-9B2A-23B005FA5F48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2918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hf hdr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itask.com/en/blog/how-to-create-an-elevator-pitch-tips-to-write-a-perfect-30-second-pit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168" y="1057522"/>
            <a:ext cx="5120975" cy="2173433"/>
          </a:xfrm>
        </p:spPr>
        <p:txBody>
          <a:bodyPr vert="horz" lIns="109728" tIns="109728" rIns="109728" bIns="91440" rtlCol="0" anchor="ctr">
            <a:normAutofit fontScale="90000"/>
          </a:bodyPr>
          <a:lstStyle/>
          <a:p>
            <a:r>
              <a:rPr lang="en-US" dirty="0"/>
              <a:t>Birmingham Open </a:t>
            </a:r>
            <a:r>
              <a:rPr lang="en-US"/>
              <a:t>for business Open </a:t>
            </a:r>
            <a:r>
              <a:rPr lang="en-US" dirty="0"/>
              <a:t>stage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B0552E2-3F84-4A73-A16B-C54043C66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6643" y="3751119"/>
            <a:ext cx="4985065" cy="1606163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/>
              <a:t>Company Name + Logo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7DDFC-BEB7-93A2-B78B-277DF20FC3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4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E1BEE0-32DC-A94E-3355-02FE854EC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C74D503-24BD-A88E-40E4-1BA611D0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1364" y="91440"/>
            <a:ext cx="6457717" cy="1580890"/>
          </a:xfrm>
        </p:spPr>
        <p:txBody>
          <a:bodyPr/>
          <a:lstStyle/>
          <a:p>
            <a:r>
              <a:rPr lang="en-US" dirty="0"/>
              <a:t>WHY BRICK &amp; MORTAR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1B2BD5-EA9B-E36E-7996-FF367455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6533" y="1247994"/>
            <a:ext cx="6457717" cy="37674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ts val="3379"/>
              </a:lnSpc>
            </a:pPr>
            <a:r>
              <a:rPr lang="en-US" sz="6400"/>
              <a:t>Help </a:t>
            </a:r>
            <a:r>
              <a:rPr lang="en-US" sz="6400" dirty="0"/>
              <a:t>us understand WHY leasing or purchasing brick and mortar is a critical component in growing your business to where you want it to be by providing:</a:t>
            </a:r>
          </a:p>
          <a:p>
            <a:pPr marL="457200" indent="-457200" algn="just">
              <a:lnSpc>
                <a:spcPts val="3379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3-5 bullet points telling us how brick and mortar will help you grow your business;</a:t>
            </a:r>
          </a:p>
          <a:p>
            <a:pPr marL="457200" indent="-457200" algn="just">
              <a:lnSpc>
                <a:spcPts val="3379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A 3-year pro forma (budget) that includes projected revenues and expenses for your business including rent (if you are planning to lease) or loan payments (if you are planning to purchase).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7EF1F4C0-5F60-C65E-FA61-68328A55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258A05D-674F-FA6D-1F3A-954A87DA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B214A-DE73-1DB4-16AD-FC71F36B88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37843E-DEC5-6B24-B823-CF8A541A9AB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7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BA0A5-6D85-AC54-7607-7EFED3BC6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11FCEBD-354D-5C82-A3C7-B725BDF7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38041"/>
            <a:ext cx="4862811" cy="2019488"/>
          </a:xfrm>
        </p:spPr>
        <p:txBody>
          <a:bodyPr anchor="ctr">
            <a:normAutofit/>
          </a:bodyPr>
          <a:lstStyle/>
          <a:p>
            <a:r>
              <a:rPr lang="en-US" dirty="0"/>
              <a:t>USE OF FUNDS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B00B20-403C-3EFD-A626-F5536F81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6762" y="3928342"/>
            <a:ext cx="4162319" cy="22850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This is a summary of the uses you’ve established in your project budget. </a:t>
            </a:r>
            <a:endParaRPr lang="en-US" sz="1100" dirty="0"/>
          </a:p>
          <a:p>
            <a:pPr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  <p:sp>
        <p:nvSpPr>
          <p:cNvPr id="28" name="Footer Placeholder 5">
            <a:extLst>
              <a:ext uri="{FF2B5EF4-FFF2-40B4-BE49-F238E27FC236}">
                <a16:creationId xmlns:a16="http://schemas.microsoft.com/office/drawing/2014/main" id="{3742230F-C487-DCDD-4340-EA8127D3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2068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38041"/>
            <a:ext cx="4862811" cy="201948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5816F-F516-477A-8EF2-D8CA2026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6762" y="3928342"/>
            <a:ext cx="4162319" cy="2285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400" dirty="0"/>
              <a:t>Name</a:t>
            </a:r>
          </a:p>
          <a:p>
            <a:pPr>
              <a:lnSpc>
                <a:spcPct val="130000"/>
              </a:lnSpc>
            </a:pPr>
            <a:r>
              <a:rPr lang="en-US" sz="1400" dirty="0"/>
              <a:t>Business Name</a:t>
            </a:r>
          </a:p>
          <a:p>
            <a:pPr>
              <a:lnSpc>
                <a:spcPct val="130000"/>
              </a:lnSpc>
            </a:pPr>
            <a:r>
              <a:rPr lang="en-US" sz="1400" dirty="0"/>
              <a:t>Email Address</a:t>
            </a:r>
          </a:p>
          <a:p>
            <a:pPr>
              <a:lnSpc>
                <a:spcPct val="130000"/>
              </a:lnSpc>
            </a:pPr>
            <a:r>
              <a:rPr lang="en-US" sz="1400" dirty="0"/>
              <a:t>Phone Number</a:t>
            </a:r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263FD36A-B869-46D7-A4E1-FAA91F31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6F05ADB0-C4C0-4EB9-ACD6-D5D69C0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E5EB4-3CAE-BBAB-0277-CD9306BF01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E3A53C-4C6B-FF4F-7201-76ED31995B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6B235-D027-2C7E-6A7C-32724E5BB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8B3D59-1880-3314-7A69-474342CF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ABOUT 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8DD707-1CEF-CFD6-6F53-37EEF658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pPr algn="just">
              <a:lnSpc>
                <a:spcPts val="3379"/>
              </a:lnSpc>
            </a:pPr>
            <a:r>
              <a:rPr lang="en-US" sz="1600" dirty="0">
                <a:solidFill>
                  <a:srgbClr val="28272B"/>
                </a:solidFill>
                <a:latin typeface="Open Sans"/>
              </a:rPr>
              <a:t>This is your 30-second elevator pitch distilled down to 3-5 bullet points. Who are you? What do you do? Why is your business proposition better than your competitor’s? Use impactful statements to help paint a picture about your company and get the reviewer excited about your business. </a:t>
            </a:r>
            <a:r>
              <a:rPr lang="en-US" sz="1600" dirty="0">
                <a:solidFill>
                  <a:srgbClr val="0070C0"/>
                </a:solidFill>
                <a:latin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for more tips. </a:t>
            </a:r>
            <a:endParaRPr lang="en-US" sz="1600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0E38655F-F625-0B1D-2C02-20AF1572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BD7AC31-4154-D44F-93F7-06B2D424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2AD50-FEE0-3F4C-B698-14FBD7809D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AE7786C-15A0-2602-FDBD-A360A35C528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8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EDB7E63-0AD5-451A-9802-48AB1D44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12C-9F59-1426-A8AF-D67516EA6A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325A930-433F-17CA-F76A-F7264D2A7B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9D770A-D8B9-4D5E-BB61-CD763E29D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234" y="2398031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Dr. A.G. Gaston famously said:“ find a problem and fill it.” </a:t>
            </a:r>
          </a:p>
          <a:p>
            <a:r>
              <a:rPr lang="en-US" dirty="0"/>
              <a:t>What is the primary problem your product or service can solve?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0C89215-7880-40F7-A389-2C9A09EE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CFAACA4-65B8-42F6-BCD5-C3D1E8D9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32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F2D18-0281-131E-4063-47CFC4FB1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9A82C1-C66C-EE84-E38F-0ABCB785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B0130C-CAE2-F366-5F74-86E88AAD3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Successful businesses are founding on the needs of people. </a:t>
            </a:r>
          </a:p>
          <a:p>
            <a:r>
              <a:rPr lang="en-US" dirty="0"/>
              <a:t>Remember, people don’t want a shovel….they want a hole. </a:t>
            </a:r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F4A250B7-18BA-C012-0578-3EBBA778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EC8E80F-BD4E-B4F7-585A-49866B36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CA765A7-00F1-4FEE-E022-F3A784030F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D94EB-BEC8-AB74-1544-AC2541B623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0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18D89-58A9-979D-279C-48CFB66C1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31B4177-ECE3-042C-7060-830CCA7D2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OUR CUSTOMER(S)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DBABD43-EB49-3D28-744D-F879DF5F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D463EA1-66E6-BA0F-4768-9C219978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AAE6FA2-3E73-4B48-98DD-B75A430EBC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A7A11-264A-4285-3FF1-0BFB7A5F48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D499DC15-9D15-15AA-FE7B-8679302A2307}"/>
              </a:ext>
            </a:extLst>
          </p:cNvPr>
          <p:cNvSpPr txBox="1">
            <a:spLocks/>
          </p:cNvSpPr>
          <p:nvPr/>
        </p:nvSpPr>
        <p:spPr>
          <a:xfrm>
            <a:off x="5001182" y="1990523"/>
            <a:ext cx="6457717" cy="3767496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272B"/>
                </a:solidFill>
                <a:latin typeface="Open Sans"/>
              </a:rPr>
              <a:t>Who will your business serve? </a:t>
            </a:r>
          </a:p>
          <a:p>
            <a:pPr algn="just">
              <a:lnSpc>
                <a:spcPts val="3379"/>
              </a:lnSpc>
            </a:pPr>
            <a:r>
              <a:rPr lang="en-US" dirty="0">
                <a:solidFill>
                  <a:srgbClr val="28272B"/>
                </a:solidFill>
                <a:latin typeface="Open Sans"/>
              </a:rPr>
              <a:t>Who would spend the money to relieve the pain point you’ve identified? </a:t>
            </a:r>
          </a:p>
          <a:p>
            <a:pPr algn="just">
              <a:lnSpc>
                <a:spcPts val="3379"/>
              </a:lnSpc>
            </a:pPr>
            <a:r>
              <a:rPr lang="en-US" dirty="0">
                <a:solidFill>
                  <a:srgbClr val="28272B"/>
                </a:solidFill>
                <a:latin typeface="Open Sans"/>
              </a:rPr>
              <a:t>Describe  your ideal customer. Be specific. Think age, gender, income, lifestyle, etc.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6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CA5D8-3B41-9B51-B3B3-41D474163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ACC598B-A285-A655-B601-1F901BA7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OUR COMPETITORS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4760FF-E245-2300-A34D-685DC1880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Chances are, your prospective customer has found a way to relieve the pain point they’re facing. There’s also a chance someone else has started a business to meet that need. </a:t>
            </a:r>
            <a:r>
              <a:rPr lang="en-US" sz="1600" dirty="0">
                <a:solidFill>
                  <a:srgbClr val="28272B"/>
                </a:solidFill>
                <a:latin typeface="Open Sans"/>
              </a:rPr>
              <a:t>What other businesses out there are also trying to solve your customer’s problem? Think outside the box.</a:t>
            </a:r>
          </a:p>
          <a:p>
            <a:endParaRPr lang="en-US" sz="1600" dirty="0">
              <a:solidFill>
                <a:srgbClr val="28272B"/>
              </a:solidFill>
              <a:latin typeface="Open Sans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1DA8EE4-7C4E-7B1E-6E24-AFEE9964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18DE5A6-0A74-F68D-A975-9E1A1A2F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965F964-4C81-DE89-3101-553848364E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4461B-098E-38E8-79AC-8A74A7E7BF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0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41EE5-07AB-8AD3-1C30-FE3413AEE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595810-F063-49F5-AEF9-4D8E35EC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>
            <a:normAutofit fontScale="90000"/>
          </a:bodyPr>
          <a:lstStyle/>
          <a:p>
            <a:r>
              <a:rPr lang="en-US" dirty="0"/>
              <a:t>OUR BENEFIT | OUR WHY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E4E6A2-F454-A347-C701-D5CB8DB22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People don’t buy what you do, they buy why you do it. How will your customer feel after using your product or service? Insert 3-5 bullets here that communicates the emotional connection to your brand and product.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4F89CFF2-35B8-A314-8907-1F5D8FAC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E9FFD4B-7EC4-EE11-8222-DF278C93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E54E215-1B90-256E-F828-356C133B7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54911-55BB-09F1-9A2D-241AED03DD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5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BE1F9-1E92-40E7-BBB6-403E9FD5B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5DFAA9-6F8C-6BC5-F4F1-A78BF419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OUR ADVANTAGE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2BEB1C-710B-4B35-A99C-09C937F90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pPr>
              <a:lnSpc>
                <a:spcPts val="3379"/>
              </a:lnSpc>
            </a:pPr>
            <a:r>
              <a:rPr lang="en-US" dirty="0"/>
              <a:t>Why should your customer choose your product or service over the competition?</a:t>
            </a:r>
          </a:p>
          <a:p>
            <a:pPr>
              <a:lnSpc>
                <a:spcPts val="3379"/>
              </a:lnSpc>
            </a:pPr>
            <a:r>
              <a:rPr lang="en-US" dirty="0"/>
              <a:t>How is your product or service better than the competition/alternative: Price? Convenience?  Think about all the ways your product or service would make someone want to buy from you instead of someone else.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A53B0E6-D213-ACDB-9F55-A9114AF5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96A7243-0D13-7E76-7ADD-6C56E4F2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B81C5-49BE-4C28-1E5E-F045F91B83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A519457-6839-93C3-31EE-8E99BBE848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6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41CE8-CCC0-615D-A72A-BC1C95AB9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7CC70E-48E2-0864-E417-D7F5836CD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MEET OUR TEAM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5EA5CA1-1293-795D-5F6F-1DB032F9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pPr>
              <a:lnSpc>
                <a:spcPts val="3379"/>
              </a:lnSpc>
            </a:pPr>
            <a:r>
              <a:rPr lang="en-US" dirty="0"/>
              <a:t>Brief bullet point bios of you/your team members. </a:t>
            </a:r>
          </a:p>
          <a:p>
            <a:pPr>
              <a:lnSpc>
                <a:spcPts val="3379"/>
              </a:lnSpc>
            </a:pPr>
            <a:r>
              <a:rPr lang="en-US" dirty="0"/>
              <a:t>What talents/experiences, does each bring to your business?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3566261-C550-8CAC-C87F-4CC06BB7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4FB3583-DB15-4D34-007C-0C7DAD1C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5CD1B-5624-272C-E7DB-A4026A4812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698E75-D949-120D-9CEB-9F7224F7DE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66856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gic City Match Open Stage Template" id="{DA0C89D6-3156-4B56-90E7-E6806BBCB212}" vid="{1B44E7E4-1522-430F-8431-77B848A1CD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oji">
    <a:dk1>
      <a:sysClr val="windowText" lastClr="000000"/>
    </a:dk1>
    <a:lt1>
      <a:sysClr val="window" lastClr="FFFFFF"/>
    </a:lt1>
    <a:dk2>
      <a:srgbClr val="595460"/>
    </a:dk2>
    <a:lt2>
      <a:srgbClr val="EBEDEB"/>
    </a:lt2>
    <a:accent1>
      <a:srgbClr val="97A7B8"/>
    </a:accent1>
    <a:accent2>
      <a:srgbClr val="A5B592"/>
    </a:accent2>
    <a:accent3>
      <a:srgbClr val="CED228"/>
    </a:accent3>
    <a:accent4>
      <a:srgbClr val="D1C499"/>
    </a:accent4>
    <a:accent5>
      <a:srgbClr val="BDB3B6"/>
    </a:accent5>
    <a:accent6>
      <a:srgbClr val="C5A98D"/>
    </a:accent6>
    <a:hlink>
      <a:srgbClr val="CC9900"/>
    </a:hlink>
    <a:folHlink>
      <a:srgbClr val="96A9A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TaxCatchAll xmlns="230e9df3-be65-4c73-a93b-d1236ebd677e" xsi:nil="true"/>
    <MediaServiceKeyPoints xmlns="71af3243-3dd4-4a8d-8c0d-dd76da1f02a5" xsi:nil="true"/>
    <Background xmlns="71af3243-3dd4-4a8d-8c0d-dd76da1f02a5">false</Background>
    <ImageTagsTaxHTField xmlns="71af3243-3dd4-4a8d-8c0d-dd76da1f02a5">
      <Terms xmlns="http://schemas.microsoft.com/office/infopath/2007/PartnerControls"/>
    </ImageTags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374A7-2E79-4FEF-822D-2492B9AD907B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52330D6-F005-4F15-8FBA-5049BFF09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93A0A0-A69C-47FE-9FE5-21F06181BF4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BOFB Open Stage Pitch Deck Template</Template>
  <TotalTime>0</TotalTime>
  <Words>504</Words>
  <Application>Microsoft Office PowerPoint</Application>
  <PresentationFormat>Widescreen</PresentationFormat>
  <Paragraphs>71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Meiryo</vt:lpstr>
      <vt:lpstr>Arial</vt:lpstr>
      <vt:lpstr>Calibri</vt:lpstr>
      <vt:lpstr>Corbel</vt:lpstr>
      <vt:lpstr>Open Sans</vt:lpstr>
      <vt:lpstr>ShojiVTI</vt:lpstr>
      <vt:lpstr>Birmingham Open for business Open stage </vt:lpstr>
      <vt:lpstr>ABOUT US</vt:lpstr>
      <vt:lpstr>THE PROBLEM</vt:lpstr>
      <vt:lpstr>THE SOLUTION</vt:lpstr>
      <vt:lpstr>OUR CUSTOMER(S)</vt:lpstr>
      <vt:lpstr>OUR COMPETITORS</vt:lpstr>
      <vt:lpstr>OUR BENEFIT | OUR WHY</vt:lpstr>
      <vt:lpstr>OUR ADVANTAGE</vt:lpstr>
      <vt:lpstr>MEET OUR TEAM</vt:lpstr>
      <vt:lpstr>WHY BRICK &amp; MORTAR</vt:lpstr>
      <vt:lpstr>USE OF FUNDS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Birmingham Open for business Open stage </dc:title>
  <dc:creator>Robert Emerick</dc:creator>
  <cp:lastModifiedBy>Robert Emerick</cp:lastModifiedBy>
  <cp:revision>1</cp:revision>
  <dcterms:created xsi:type="dcterms:W3CDTF">2024-04-08T15:54:24Z</dcterms:created>
  <dcterms:modified xsi:type="dcterms:W3CDTF">2024-04-08T15:54:50Z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5" name="_NewReviewCycle">
    <vt:lpwstr/>
  </property>
</Properties>
</file>